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93" r:id="rId3"/>
    <p:sldId id="284" r:id="rId4"/>
    <p:sldId id="294" r:id="rId5"/>
    <p:sldId id="295" r:id="rId6"/>
    <p:sldId id="296" r:id="rId7"/>
    <p:sldId id="297" r:id="rId8"/>
    <p:sldId id="298" r:id="rId9"/>
    <p:sldId id="299" r:id="rId10"/>
    <p:sldId id="300" r:id="rId11"/>
    <p:sldId id="292" r:id="rId12"/>
  </p:sldIdLst>
  <p:sldSz cx="9144000" cy="6858000" type="screen4x3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Vos, Rosanne" initials="VR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CC99"/>
    <a:srgbClr val="009999"/>
    <a:srgbClr val="3F9C35"/>
    <a:srgbClr val="FFFFFF"/>
    <a:srgbClr val="34B233"/>
    <a:srgbClr val="000000"/>
    <a:srgbClr val="292929"/>
    <a:srgbClr val="D5D2CA"/>
    <a:srgbClr val="005172"/>
    <a:srgbClr val="6AAD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E8034E78-7F5D-4C2E-B375-FC64B27BC917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Stijl, donker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202B0CA-FC54-4496-8BCA-5EF66A818D29}" styleName="Stijl, donker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8603FDC-E32A-4AB5-989C-0864C3EAD2B8}" styleName="Stijl, thema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B344D84-9AFB-497E-A393-DC336BA19D2E}" styleName="Stijl, gemiddeld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Stijl, gemiddeld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Stijl, gemiddeld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ijl, gemiddeld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Stijl, gemiddeld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Stijl, gemiddeld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Stijl, gemiddeld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27102A9-8310-4765-A935-A1911B00CA55}" styleName="Stijl, licht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A107856-5554-42FB-B03E-39F5DBC370BA}" styleName="Stijl, gemiddeld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FD4443E-F989-4FC4-A0C8-D5A2AF1F390B}" styleName="Stijl, donker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Stijl, donker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ijl, donker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Stijl, donker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Stijl, donker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CAF9ED-07DC-4A11-8D7F-57B35C25682E}" styleName="Stijl, gemiddeld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Stijl, gemiddeld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70515" autoAdjust="0"/>
  </p:normalViewPr>
  <p:slideViewPr>
    <p:cSldViewPr snapToGrid="0" showGuides="1">
      <p:cViewPr varScale="1">
        <p:scale>
          <a:sx n="51" d="100"/>
          <a:sy n="51" d="100"/>
        </p:scale>
        <p:origin x="-1926" y="-84"/>
      </p:cViewPr>
      <p:guideLst>
        <p:guide orient="horz" pos="1219"/>
        <p:guide orient="horz" pos="147"/>
        <p:guide orient="horz"/>
        <p:guide orient="horz" pos="3756"/>
        <p:guide pos="339"/>
        <p:guide pos="563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577C93-F9CF-4927-9F50-055434CC2C4C}" type="datetimeFigureOut">
              <a:rPr lang="nl-NL" smtClean="0"/>
              <a:t>8-7-2016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4D53B-2A5F-46DB-9092-7AB52C1222F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3586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 smtClean="0"/>
              <a:t>We </a:t>
            </a:r>
            <a:r>
              <a:rPr lang="en-GB" baseline="0" dirty="0" err="1" smtClean="0"/>
              <a:t>leggen</a:t>
            </a:r>
            <a:r>
              <a:rPr lang="en-GB" baseline="0" dirty="0" smtClean="0"/>
              <a:t> te </a:t>
            </a:r>
            <a:r>
              <a:rPr lang="en-GB" baseline="0" dirty="0" err="1" smtClean="0"/>
              <a:t>weinig</a:t>
            </a:r>
            <a:r>
              <a:rPr lang="en-GB" baseline="0" dirty="0" smtClean="0"/>
              <a:t> vast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We </a:t>
            </a:r>
            <a:r>
              <a:rPr lang="en-GB" dirty="0" err="1" smtClean="0"/>
              <a:t>leggen</a:t>
            </a:r>
            <a:r>
              <a:rPr lang="en-GB" dirty="0" smtClean="0"/>
              <a:t> al </a:t>
            </a:r>
            <a:r>
              <a:rPr lang="en-GB" dirty="0" err="1" smtClean="0"/>
              <a:t>veel</a:t>
            </a:r>
            <a:r>
              <a:rPr lang="en-GB" dirty="0" smtClean="0"/>
              <a:t> vast... maar </a:t>
            </a:r>
            <a:r>
              <a:rPr lang="en-GB" dirty="0" err="1" smtClean="0"/>
              <a:t>ook</a:t>
            </a:r>
            <a:r>
              <a:rPr lang="en-GB" baseline="0" dirty="0" smtClean="0"/>
              <a:t> </a:t>
            </a:r>
            <a:r>
              <a:rPr lang="en-GB" baseline="0" dirty="0" err="1" smtClean="0"/>
              <a:t>weer</a:t>
            </a:r>
            <a:r>
              <a:rPr lang="en-GB" baseline="0" dirty="0" smtClean="0"/>
              <a:t> </a:t>
            </a:r>
            <a:r>
              <a:rPr lang="en-GB" baseline="0" dirty="0" err="1" smtClean="0"/>
              <a:t>niet</a:t>
            </a:r>
            <a:r>
              <a:rPr lang="en-GB" baseline="0" dirty="0" smtClean="0"/>
              <a:t> </a:t>
            </a:r>
            <a:r>
              <a:rPr lang="en-GB" baseline="0" dirty="0" err="1" smtClean="0"/>
              <a:t>genoeg</a:t>
            </a:r>
            <a:endParaRPr lang="en-GB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Want: </a:t>
            </a:r>
            <a:r>
              <a:rPr lang="en-GB" baseline="0" dirty="0" err="1" smtClean="0"/>
              <a:t>varkenshouders</a:t>
            </a:r>
            <a:r>
              <a:rPr lang="en-GB" baseline="0" dirty="0" smtClean="0"/>
              <a:t> in NL </a:t>
            </a:r>
            <a:r>
              <a:rPr lang="en-GB" baseline="0" dirty="0" err="1" smtClean="0"/>
              <a:t>voldoen</a:t>
            </a:r>
            <a:r>
              <a:rPr lang="en-GB" baseline="0" dirty="0" smtClean="0"/>
              <a:t> </a:t>
            </a:r>
            <a:r>
              <a:rPr lang="en-GB" baseline="0" dirty="0" err="1" smtClean="0"/>
              <a:t>aan</a:t>
            </a:r>
            <a:r>
              <a:rPr lang="en-GB" baseline="0" dirty="0" smtClean="0"/>
              <a:t> extra </a:t>
            </a:r>
            <a:r>
              <a:rPr lang="en-GB" baseline="0" dirty="0" err="1" smtClean="0"/>
              <a:t>duurzaamheids</a:t>
            </a:r>
            <a:r>
              <a:rPr lang="en-GB" baseline="0" dirty="0" smtClean="0"/>
              <a:t>- milieu- </a:t>
            </a:r>
            <a:r>
              <a:rPr lang="en-GB" baseline="0" dirty="0" err="1" smtClean="0"/>
              <a:t>en</a:t>
            </a:r>
            <a:r>
              <a:rPr lang="en-GB" baseline="0" dirty="0" smtClean="0"/>
              <a:t> </a:t>
            </a:r>
            <a:r>
              <a:rPr lang="en-GB" baseline="0" dirty="0" err="1" smtClean="0"/>
              <a:t>welzijnseisen</a:t>
            </a:r>
            <a:r>
              <a:rPr lang="en-GB" baseline="0" dirty="0" smtClean="0"/>
              <a:t>, maar </a:t>
            </a:r>
            <a:r>
              <a:rPr lang="en-GB" baseline="0" dirty="0" err="1" smtClean="0"/>
              <a:t>produceren</a:t>
            </a:r>
            <a:r>
              <a:rPr lang="en-GB" baseline="0" dirty="0" smtClean="0"/>
              <a:t> op </a:t>
            </a:r>
            <a:r>
              <a:rPr lang="en-GB" baseline="0" dirty="0" err="1" smtClean="0"/>
              <a:t>een</a:t>
            </a:r>
            <a:r>
              <a:rPr lang="en-GB" baseline="0" dirty="0" smtClean="0"/>
              <a:t> </a:t>
            </a:r>
            <a:r>
              <a:rPr lang="en-GB" baseline="0" dirty="0" err="1" smtClean="0"/>
              <a:t>wereldmarkt</a:t>
            </a:r>
            <a:r>
              <a:rPr lang="en-GB" baseline="0" dirty="0" smtClean="0"/>
              <a:t>. </a:t>
            </a:r>
            <a:r>
              <a:rPr lang="en-GB" baseline="0" dirty="0" err="1" smtClean="0"/>
              <a:t>Krijgen</a:t>
            </a:r>
            <a:r>
              <a:rPr lang="en-GB" baseline="0" dirty="0" smtClean="0"/>
              <a:t> </a:t>
            </a:r>
            <a:r>
              <a:rPr lang="en-GB" baseline="0" dirty="0" err="1" smtClean="0"/>
              <a:t>dus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ook</a:t>
            </a:r>
            <a:r>
              <a:rPr lang="en-GB" baseline="0" dirty="0" smtClean="0"/>
              <a:t> maar </a:t>
            </a:r>
            <a:r>
              <a:rPr lang="en-GB" baseline="0" dirty="0" err="1" smtClean="0"/>
              <a:t>betaald</a:t>
            </a:r>
            <a:r>
              <a:rPr lang="en-GB" baseline="0" dirty="0" smtClean="0"/>
              <a:t> </a:t>
            </a:r>
            <a:r>
              <a:rPr lang="en-GB" baseline="0" dirty="0" err="1" smtClean="0"/>
              <a:t>voor</a:t>
            </a:r>
            <a:r>
              <a:rPr lang="en-GB" baseline="0" dirty="0" smtClean="0"/>
              <a:t> </a:t>
            </a:r>
            <a:r>
              <a:rPr lang="en-GB" baseline="0" dirty="0" err="1" smtClean="0"/>
              <a:t>wereldmarkt</a:t>
            </a:r>
            <a:r>
              <a:rPr lang="en-GB" baseline="0" dirty="0" smtClean="0"/>
              <a:t> </a:t>
            </a:r>
            <a:r>
              <a:rPr lang="en-GB" baseline="0" dirty="0" err="1" smtClean="0"/>
              <a:t>prijs</a:t>
            </a:r>
            <a:r>
              <a:rPr lang="en-GB" baseline="0" dirty="0" smtClean="0"/>
              <a:t>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200" b="1" baseline="0" dirty="0" err="1" smtClean="0"/>
              <a:t>Kunnen</a:t>
            </a:r>
            <a:r>
              <a:rPr lang="en-GB" sz="2200" b="1" baseline="0" dirty="0" smtClean="0"/>
              <a:t> we door data/</a:t>
            </a:r>
            <a:r>
              <a:rPr lang="en-GB" sz="2200" b="1" baseline="0" dirty="0" err="1" smtClean="0"/>
              <a:t>waarde</a:t>
            </a:r>
            <a:r>
              <a:rPr lang="en-GB" sz="2200" b="1" baseline="0" dirty="0" smtClean="0"/>
              <a:t> toe te </a:t>
            </a:r>
            <a:r>
              <a:rPr lang="en-GB" sz="2200" b="1" baseline="0" dirty="0" err="1" smtClean="0"/>
              <a:t>voegen</a:t>
            </a:r>
            <a:r>
              <a:rPr lang="en-GB" sz="2200" b="1" baseline="0" dirty="0" smtClean="0"/>
              <a:t> het </a:t>
            </a:r>
            <a:r>
              <a:rPr lang="en-GB" sz="2200" b="1" baseline="0" dirty="0" err="1" smtClean="0"/>
              <a:t>vlees</a:t>
            </a:r>
            <a:r>
              <a:rPr lang="en-GB" sz="2200" b="1" baseline="0" dirty="0" smtClean="0"/>
              <a:t> </a:t>
            </a:r>
            <a:r>
              <a:rPr lang="en-GB" sz="2200" b="1" baseline="0" dirty="0" err="1" smtClean="0"/>
              <a:t>beter</a:t>
            </a:r>
            <a:r>
              <a:rPr lang="en-GB" sz="2200" b="1" baseline="0" dirty="0" smtClean="0"/>
              <a:t> </a:t>
            </a:r>
            <a:r>
              <a:rPr lang="en-GB" sz="2200" b="1" baseline="0" dirty="0" err="1" smtClean="0"/>
              <a:t>verkopen</a:t>
            </a:r>
            <a:r>
              <a:rPr lang="en-GB" sz="2200" b="1" baseline="0" dirty="0" smtClean="0"/>
              <a:t> </a:t>
            </a:r>
            <a:r>
              <a:rPr lang="en-GB" sz="2200" b="1" baseline="0" dirty="0" err="1" smtClean="0"/>
              <a:t>en</a:t>
            </a:r>
            <a:r>
              <a:rPr lang="en-GB" sz="2200" b="1" baseline="0" dirty="0" smtClean="0"/>
              <a:t> </a:t>
            </a:r>
            <a:r>
              <a:rPr lang="en-GB" sz="2200" b="1" baseline="0" dirty="0" err="1" smtClean="0"/>
              <a:t>daardoor</a:t>
            </a:r>
            <a:r>
              <a:rPr lang="en-GB" sz="2200" b="1" baseline="0" dirty="0" smtClean="0"/>
              <a:t> op </a:t>
            </a:r>
            <a:r>
              <a:rPr lang="en-GB" sz="2200" b="1" baseline="0" dirty="0" err="1" smtClean="0"/>
              <a:t>een</a:t>
            </a:r>
            <a:r>
              <a:rPr lang="en-GB" sz="2200" b="1" baseline="0" dirty="0" smtClean="0"/>
              <a:t> NOG </a:t>
            </a:r>
            <a:r>
              <a:rPr lang="en-GB" sz="2200" b="1" baseline="0" dirty="0" err="1" smtClean="0"/>
              <a:t>betere</a:t>
            </a:r>
            <a:r>
              <a:rPr lang="en-GB" sz="2200" b="1" baseline="0" dirty="0" smtClean="0"/>
              <a:t> </a:t>
            </a:r>
            <a:r>
              <a:rPr lang="en-GB" sz="2200" b="1" baseline="0" dirty="0" err="1" smtClean="0"/>
              <a:t>manier</a:t>
            </a:r>
            <a:r>
              <a:rPr lang="en-GB" sz="2200" b="1" baseline="0" dirty="0" smtClean="0"/>
              <a:t> </a:t>
            </a:r>
            <a:r>
              <a:rPr lang="en-GB" sz="2200" b="1" baseline="0" dirty="0" err="1" smtClean="0"/>
              <a:t>varkens</a:t>
            </a:r>
            <a:r>
              <a:rPr lang="en-GB" sz="2200" b="1" baseline="0" dirty="0" smtClean="0"/>
              <a:t> </a:t>
            </a:r>
            <a:r>
              <a:rPr lang="en-GB" sz="2200" b="1" baseline="0" dirty="0" err="1" smtClean="0"/>
              <a:t>houden</a:t>
            </a:r>
            <a:r>
              <a:rPr lang="en-GB" sz="2200" b="1" baseline="0" dirty="0" smtClean="0"/>
              <a:t>?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4D53B-2A5F-46DB-9092-7AB52C1222F8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922905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Missie</a:t>
            </a:r>
            <a:r>
              <a:rPr lang="en-GB" dirty="0" smtClean="0"/>
              <a:t> VIC</a:t>
            </a:r>
            <a:r>
              <a:rPr lang="en-GB" baseline="0" dirty="0" smtClean="0"/>
              <a:t> &amp; de challenges </a:t>
            </a:r>
            <a:r>
              <a:rPr lang="en-GB" baseline="0" dirty="0" err="1" smtClean="0"/>
              <a:t>uitgeprint</a:t>
            </a:r>
            <a:r>
              <a:rPr lang="en-GB" baseline="0" dirty="0" smtClean="0"/>
              <a:t> op A3 </a:t>
            </a:r>
            <a:r>
              <a:rPr lang="en-GB" baseline="0" dirty="0" err="1" smtClean="0"/>
              <a:t>aan</a:t>
            </a:r>
            <a:r>
              <a:rPr lang="en-GB" baseline="0" dirty="0" smtClean="0"/>
              <a:t> wand </a:t>
            </a:r>
            <a:r>
              <a:rPr lang="en-GB" baseline="0" dirty="0" err="1" smtClean="0"/>
              <a:t>ophangen</a:t>
            </a:r>
            <a:r>
              <a:rPr lang="en-GB" baseline="0" dirty="0" smtClean="0"/>
              <a:t> ten </a:t>
            </a:r>
            <a:r>
              <a:rPr lang="en-GB" baseline="0" dirty="0" err="1" smtClean="0"/>
              <a:t>tijde</a:t>
            </a:r>
            <a:r>
              <a:rPr lang="en-GB" baseline="0" dirty="0" smtClean="0"/>
              <a:t> van hackathon 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4D53B-2A5F-46DB-9092-7AB52C1222F8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1456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nl-NL" dirty="0" smtClean="0"/>
              <a:t>Inspireren door samen te realiseren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nl-NL" dirty="0" smtClean="0"/>
              <a:t>VIC Sterksel staat voor een toekomstgerichte varkenshouderij die economisch en maatschappelijk duurzaam produceert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nl-NL" dirty="0" smtClean="0"/>
              <a:t>VIC Sterksel is een plaats voor het testen en ontwikkelen van innovaties voor de varkenshouderij (proeftuin)</a:t>
            </a:r>
          </a:p>
          <a:p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4D53B-2A5F-46DB-9092-7AB52C1222F8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6838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nl-NL" dirty="0" smtClean="0"/>
              <a:t>Inspireren door samen te realiseren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nl-NL" dirty="0" smtClean="0"/>
              <a:t>VIC Sterksel staat voor een toekomstgerichte varkenshouderij die economisch en maatschappelijk duurzaam produceert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nl-NL" dirty="0" smtClean="0"/>
              <a:t>VIC Sterksel is een plaats voor het testen en ontwikkelen van innovaties voor de varkenshouderij (proeftuin)</a:t>
            </a:r>
          </a:p>
          <a:p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4D53B-2A5F-46DB-9092-7AB52C1222F8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6838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Kun je real life gegevens uit de stal visualiseren, bijv. in een plattegrond van het bedrijf met daarin de actuele gegevens? Denk aan: geboren biggen, geïnsemineerde zeugen van die groep etc. Doel is in de kantine/excursiezaal altijd inzicht in actuele gegevens. </a:t>
            </a:r>
          </a:p>
          <a:p>
            <a:endParaRPr lang="en-GB" dirty="0" smtClean="0"/>
          </a:p>
          <a:p>
            <a:pPr lvl="0"/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Voor welke doelgroep? Eigen personeel</a:t>
            </a:r>
            <a:r>
              <a:rPr lang="nl-N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bedrijfsleiding 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Bij het ontwerp de groep laten nadenken welke actuele gegevens meest aansprekend en meest nuttig zijn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4D53B-2A5F-46DB-9092-7AB52C1222F8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98648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Kun je de stalluchtkwaliteit (denk aan CO2, NH3, ...) ten alle tijden in beeld hebben van een afdeling? </a:t>
            </a:r>
          </a:p>
          <a:p>
            <a:endParaRPr lang="nl-NL" dirty="0" smtClean="0"/>
          </a:p>
          <a:p>
            <a:r>
              <a:rPr lang="nl-NL" dirty="0" smtClean="0"/>
              <a:t>Maar ook: kun je de lucht kwaliteit</a:t>
            </a:r>
            <a:r>
              <a:rPr lang="nl-NL" baseline="0" dirty="0" smtClean="0"/>
              <a:t> (denk aan CO2, NH3, ...) ten alle tijden in beeld hebben rondom je bedrijf? </a:t>
            </a:r>
            <a:endParaRPr lang="nl-NL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4D53B-2A5F-46DB-9092-7AB52C1222F8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9952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Kun je o.b.v. het RFID per dier een dier wegen zonder het te moeten oppakken/verplaatsen? Denk aan de weging bij spenen, bij opleg als vleesvarken en bij leveren naar slachterij (ook geboorte, maar daar nauwkeurigheid belangrijk). Denk evt. aan een ‘drone aan een rail’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4D53B-2A5F-46DB-9092-7AB52C1222F8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100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Kun je de beweging/looplijnen van de varkens in een hok in beeld brengen? evt. i.r.t. RV/luchtsnelheid/CO2/NH3 ?</a:t>
            </a:r>
          </a:p>
          <a:p>
            <a:endParaRPr lang="nl-NL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smtClean="0"/>
              <a:t>Kun je hiermee</a:t>
            </a:r>
            <a:r>
              <a:rPr lang="nl-NL" baseline="0" dirty="0" smtClean="0"/>
              <a:t> </a:t>
            </a:r>
            <a:r>
              <a:rPr lang="nl-NL" dirty="0" smtClean="0"/>
              <a:t>voeropname en/of wateropname per dier vastleggen (eet- en drinktijd)</a:t>
            </a:r>
            <a:r>
              <a:rPr lang="nl-NL" baseline="0" dirty="0" smtClean="0"/>
              <a:t> ??</a:t>
            </a:r>
            <a:endParaRPr lang="nl-NL" dirty="0" smtClean="0"/>
          </a:p>
          <a:p>
            <a:endParaRPr lang="nl-NL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4D53B-2A5F-46DB-9092-7AB52C1222F8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6491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Arbeidseffectiviteit</a:t>
            </a:r>
            <a:r>
              <a:rPr lang="en-GB" dirty="0" smtClean="0"/>
              <a:t> </a:t>
            </a:r>
            <a:r>
              <a:rPr lang="en-GB" dirty="0" err="1" smtClean="0"/>
              <a:t>groepshuisvesting</a:t>
            </a:r>
            <a:r>
              <a:rPr lang="en-GB" dirty="0" smtClean="0"/>
              <a:t> </a:t>
            </a:r>
            <a:r>
              <a:rPr lang="en-GB" dirty="0" err="1" smtClean="0"/>
              <a:t>zogende</a:t>
            </a:r>
            <a:r>
              <a:rPr lang="en-GB" dirty="0" smtClean="0"/>
              <a:t> </a:t>
            </a:r>
            <a:r>
              <a:rPr lang="en-GB" dirty="0" err="1" smtClean="0"/>
              <a:t>zeugen</a:t>
            </a:r>
            <a:endParaRPr lang="en-GB" dirty="0" smtClean="0"/>
          </a:p>
          <a:p>
            <a:endParaRPr lang="nl-NL" dirty="0" smtClean="0"/>
          </a:p>
          <a:p>
            <a:r>
              <a:rPr lang="nl-NL" dirty="0" smtClean="0"/>
              <a:t>- Voor de groepshuisvesting voor zogende kraamzeugen willen we gaan kijken hoe we met </a:t>
            </a:r>
            <a:r>
              <a:rPr lang="nl-NL" dirty="0" err="1" smtClean="0"/>
              <a:t>beacons</a:t>
            </a:r>
            <a:r>
              <a:rPr lang="nl-NL" dirty="0" smtClean="0"/>
              <a:t> de arbeidseffectiviteit kunnen vergroten en het management verlichten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4D53B-2A5F-46DB-9092-7AB52C1222F8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5745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Kunnen</a:t>
            </a:r>
            <a:r>
              <a:rPr lang="en-GB" dirty="0" smtClean="0"/>
              <a:t> we </a:t>
            </a:r>
            <a:r>
              <a:rPr lang="en-GB" dirty="0" err="1" smtClean="0"/>
              <a:t>een</a:t>
            </a:r>
            <a:r>
              <a:rPr lang="en-GB" dirty="0" smtClean="0"/>
              <a:t> </a:t>
            </a:r>
            <a:r>
              <a:rPr lang="en-GB" dirty="0" err="1" smtClean="0"/>
              <a:t>digitale</a:t>
            </a:r>
            <a:r>
              <a:rPr lang="en-GB" dirty="0" smtClean="0"/>
              <a:t> </a:t>
            </a:r>
            <a:r>
              <a:rPr lang="en-GB" dirty="0" err="1" smtClean="0"/>
              <a:t>brug</a:t>
            </a:r>
            <a:r>
              <a:rPr lang="en-GB" dirty="0" smtClean="0"/>
              <a:t> </a:t>
            </a:r>
            <a:r>
              <a:rPr lang="en-GB" dirty="0" err="1" smtClean="0"/>
              <a:t>slaan</a:t>
            </a:r>
            <a:r>
              <a:rPr lang="en-GB" dirty="0" smtClean="0"/>
              <a:t> </a:t>
            </a:r>
            <a:r>
              <a:rPr lang="en-GB" dirty="0" err="1" smtClean="0"/>
              <a:t>tussen</a:t>
            </a:r>
            <a:r>
              <a:rPr lang="en-GB" dirty="0" smtClean="0"/>
              <a:t> </a:t>
            </a:r>
            <a:r>
              <a:rPr lang="en-GB" dirty="0" err="1" smtClean="0"/>
              <a:t>consument</a:t>
            </a:r>
            <a:r>
              <a:rPr lang="en-GB" dirty="0" smtClean="0"/>
              <a:t> (</a:t>
            </a:r>
            <a:r>
              <a:rPr lang="en-GB" dirty="0" err="1" smtClean="0"/>
              <a:t>klant</a:t>
            </a:r>
            <a:r>
              <a:rPr lang="en-GB" dirty="0" smtClean="0"/>
              <a:t>) </a:t>
            </a:r>
            <a:r>
              <a:rPr lang="en-GB" dirty="0" err="1" smtClean="0"/>
              <a:t>en</a:t>
            </a:r>
            <a:r>
              <a:rPr lang="en-GB" dirty="0" smtClean="0"/>
              <a:t> </a:t>
            </a:r>
            <a:r>
              <a:rPr lang="en-GB" dirty="0" err="1" smtClean="0"/>
              <a:t>primaire</a:t>
            </a:r>
            <a:r>
              <a:rPr lang="en-GB" dirty="0" smtClean="0"/>
              <a:t> </a:t>
            </a:r>
            <a:r>
              <a:rPr lang="en-GB" dirty="0" err="1" smtClean="0"/>
              <a:t>producent</a:t>
            </a:r>
            <a:r>
              <a:rPr lang="en-GB" dirty="0" smtClean="0"/>
              <a:t> (</a:t>
            </a:r>
            <a:r>
              <a:rPr lang="en-GB" dirty="0" err="1" smtClean="0"/>
              <a:t>boer</a:t>
            </a:r>
            <a:r>
              <a:rPr lang="en-GB" dirty="0" smtClean="0"/>
              <a:t>)? </a:t>
            </a:r>
            <a:r>
              <a:rPr lang="en-GB" dirty="0" err="1" smtClean="0"/>
              <a:t>Een</a:t>
            </a:r>
            <a:r>
              <a:rPr lang="en-GB" dirty="0" smtClean="0"/>
              <a:t> </a:t>
            </a:r>
            <a:r>
              <a:rPr lang="en-GB" dirty="0" err="1" smtClean="0"/>
              <a:t>soort</a:t>
            </a:r>
            <a:r>
              <a:rPr lang="en-GB" dirty="0" smtClean="0"/>
              <a:t> </a:t>
            </a:r>
            <a:r>
              <a:rPr lang="en-GB" dirty="0" err="1" smtClean="0"/>
              <a:t>marktplaats</a:t>
            </a:r>
            <a:r>
              <a:rPr lang="en-GB" dirty="0" smtClean="0"/>
              <a:t>/</a:t>
            </a:r>
            <a:r>
              <a:rPr lang="en-GB" dirty="0" err="1" smtClean="0"/>
              <a:t>Autotrack</a:t>
            </a:r>
            <a:r>
              <a:rPr lang="en-GB" dirty="0" smtClean="0"/>
              <a:t> </a:t>
            </a:r>
            <a:r>
              <a:rPr lang="en-GB" dirty="0" err="1" smtClean="0"/>
              <a:t>voor</a:t>
            </a:r>
            <a:r>
              <a:rPr lang="en-GB" dirty="0" smtClean="0"/>
              <a:t> </a:t>
            </a:r>
            <a:r>
              <a:rPr lang="en-GB" dirty="0" err="1" smtClean="0"/>
              <a:t>varkensvlees</a:t>
            </a:r>
            <a:r>
              <a:rPr lang="en-GB" dirty="0" smtClean="0"/>
              <a:t> </a:t>
            </a:r>
            <a:r>
              <a:rPr lang="en-GB" dirty="0" err="1" smtClean="0"/>
              <a:t>ontwikkelen</a:t>
            </a:r>
            <a:r>
              <a:rPr lang="en-GB" dirty="0" smtClean="0"/>
              <a:t>? (‘Pig track’)</a:t>
            </a:r>
          </a:p>
          <a:p>
            <a:r>
              <a:rPr lang="en-GB" dirty="0" err="1" smtClean="0"/>
              <a:t>Voorbeeld</a:t>
            </a:r>
            <a:r>
              <a:rPr lang="en-GB" dirty="0" smtClean="0"/>
              <a:t> meat your own of koopeenvarken.nl maar </a:t>
            </a:r>
            <a:r>
              <a:rPr lang="en-GB" dirty="0" err="1" smtClean="0"/>
              <a:t>dan</a:t>
            </a:r>
            <a:r>
              <a:rPr lang="en-GB" dirty="0" smtClean="0"/>
              <a:t> </a:t>
            </a:r>
            <a:r>
              <a:rPr lang="en-GB" dirty="0" err="1" smtClean="0"/>
              <a:t>grootschalig</a:t>
            </a:r>
            <a:r>
              <a:rPr lang="en-GB" dirty="0" smtClean="0"/>
              <a:t> / </a:t>
            </a:r>
            <a:r>
              <a:rPr lang="en-GB" dirty="0" err="1" smtClean="0"/>
              <a:t>vierkantsverwaarding</a:t>
            </a:r>
            <a:r>
              <a:rPr lang="en-GB" dirty="0" smtClean="0"/>
              <a:t> </a:t>
            </a:r>
            <a:r>
              <a:rPr lang="en-GB" dirty="0" err="1" smtClean="0"/>
              <a:t>hierin</a:t>
            </a:r>
            <a:r>
              <a:rPr lang="en-GB" dirty="0" smtClean="0"/>
              <a:t> </a:t>
            </a:r>
            <a:r>
              <a:rPr lang="en-GB" dirty="0" err="1" smtClean="0"/>
              <a:t>meenemen</a:t>
            </a:r>
            <a:r>
              <a:rPr lang="en-GB" dirty="0" smtClean="0"/>
              <a:t> </a:t>
            </a:r>
          </a:p>
          <a:p>
            <a:endParaRPr lang="en-GB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Geef wat suggesties hoe dat eruit kan zien.  Droom zelf es als consument zijnde... Een marktplaats app, een </a:t>
            </a:r>
            <a:r>
              <a:rPr lang="nl-NL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Pigmeat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Tomtom, tracking van vlees </a:t>
            </a:r>
            <a:r>
              <a:rPr lang="nl-NL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adhv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streepjescode op verpakking, digitaal zegeltjessysteem waar consument punten kan verdienen </a:t>
            </a:r>
            <a:r>
              <a:rPr lang="nl-NL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adhv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gekocht regionaal geproduceerd vlees. En dan alle data op een hoop voor prestaties </a:t>
            </a:r>
            <a:r>
              <a:rPr lang="nl-NL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retail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 Ideeën kunnen vast slimmer en beter.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4D53B-2A5F-46DB-9092-7AB52C1222F8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62066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3" y="230188"/>
            <a:ext cx="8442796" cy="839787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76508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Tijdelijke aanduiding voor afbeelding 24"/>
          <p:cNvSpPr>
            <a:spLocks noGrp="1" noChangeAspect="1"/>
          </p:cNvSpPr>
          <p:nvPr>
            <p:ph type="pic" sz="quarter" idx="19"/>
          </p:nvPr>
        </p:nvSpPr>
        <p:spPr bwMode="auto">
          <a:xfrm>
            <a:off x="6308818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6"/>
          </p:nvPr>
        </p:nvSpPr>
        <p:spPr bwMode="auto">
          <a:xfrm>
            <a:off x="4714655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ijdelijke aanduiding voor afbeelding 24"/>
          <p:cNvSpPr>
            <a:spLocks noGrp="1" noChangeAspect="1"/>
          </p:cNvSpPr>
          <p:nvPr>
            <p:ph type="pic" sz="quarter" idx="15"/>
          </p:nvPr>
        </p:nvSpPr>
        <p:spPr bwMode="auto">
          <a:xfrm>
            <a:off x="3120492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Tijdelijke aanduiding voor tekst 4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485775" y="1616400"/>
            <a:ext cx="8447088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Ondertitel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478633" y="2262386"/>
            <a:ext cx="8447087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 rIns="90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Datum, Auteursnaam</a:t>
            </a:r>
          </a:p>
        </p:txBody>
      </p:sp>
    </p:spTree>
    <p:extLst>
      <p:ext uri="{BB962C8B-B14F-4D97-AF65-F5344CB8AC3E}">
        <p14:creationId xmlns:p14="http://schemas.microsoft.com/office/powerpoint/2010/main" val="42398339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vierkant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38" y="230188"/>
            <a:ext cx="3276000" cy="1353086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3900006" y="226800"/>
            <a:ext cx="5040000" cy="57358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495302" y="1840012"/>
            <a:ext cx="3276600" cy="4122638"/>
          </a:xfrm>
        </p:spPr>
        <p:txBody>
          <a:bodyPr lIns="36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 smtClean="0"/>
              <a:t>Klik om de modelstijlen te bewerken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072349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foto's met ond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537619" y="1933314"/>
            <a:ext cx="2639660" cy="262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dirty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3418212" y="1933314"/>
            <a:ext cx="2639660" cy="262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8"/>
          </p:nvPr>
        </p:nvSpPr>
        <p:spPr>
          <a:xfrm>
            <a:off x="6298805" y="1933314"/>
            <a:ext cx="2639660" cy="262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9"/>
          </p:nvPr>
        </p:nvSpPr>
        <p:spPr>
          <a:xfrm>
            <a:off x="490538" y="4610101"/>
            <a:ext cx="2752725" cy="360000"/>
          </a:xfrm>
        </p:spPr>
        <p:txBody>
          <a:bodyPr wrap="non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  <p:sp>
        <p:nvSpPr>
          <p:cNvPr id="8" name="Tijdelijke aanduiding voor tekst 6"/>
          <p:cNvSpPr>
            <a:spLocks noGrp="1"/>
          </p:cNvSpPr>
          <p:nvPr>
            <p:ph type="body" sz="quarter" idx="20"/>
          </p:nvPr>
        </p:nvSpPr>
        <p:spPr>
          <a:xfrm>
            <a:off x="3366170" y="4610101"/>
            <a:ext cx="2752725" cy="360000"/>
          </a:xfrm>
        </p:spPr>
        <p:txBody>
          <a:bodyPr wrap="non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  <p:sp>
        <p:nvSpPr>
          <p:cNvPr id="9" name="Tijdelijke aanduiding voor tekst 6"/>
          <p:cNvSpPr>
            <a:spLocks noGrp="1"/>
          </p:cNvSpPr>
          <p:nvPr>
            <p:ph type="body" sz="quarter" idx="21"/>
          </p:nvPr>
        </p:nvSpPr>
        <p:spPr>
          <a:xfrm>
            <a:off x="6241802" y="4610101"/>
            <a:ext cx="2752725" cy="360000"/>
          </a:xfrm>
        </p:spPr>
        <p:txBody>
          <a:bodyPr wrap="non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  <p:sp>
        <p:nvSpPr>
          <p:cNvPr id="10" name="Tijdelijke aanduiding voor tekst 6"/>
          <p:cNvSpPr>
            <a:spLocks noGrp="1"/>
          </p:cNvSpPr>
          <p:nvPr>
            <p:ph type="body" sz="quarter" idx="22"/>
          </p:nvPr>
        </p:nvSpPr>
        <p:spPr>
          <a:xfrm>
            <a:off x="490538" y="4985219"/>
            <a:ext cx="2752725" cy="360000"/>
          </a:xfrm>
        </p:spPr>
        <p:txBody>
          <a:bodyPr wrap="squar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  <p:sp>
        <p:nvSpPr>
          <p:cNvPr id="11" name="Tijdelijke aanduiding voor tekst 6"/>
          <p:cNvSpPr>
            <a:spLocks noGrp="1"/>
          </p:cNvSpPr>
          <p:nvPr>
            <p:ph type="body" sz="quarter" idx="23"/>
          </p:nvPr>
        </p:nvSpPr>
        <p:spPr>
          <a:xfrm>
            <a:off x="3365675" y="4985219"/>
            <a:ext cx="2752725" cy="360000"/>
          </a:xfrm>
        </p:spPr>
        <p:txBody>
          <a:bodyPr wrap="squar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  <p:sp>
        <p:nvSpPr>
          <p:cNvPr id="12" name="Tijdelijke aanduiding voor tekst 6"/>
          <p:cNvSpPr>
            <a:spLocks noGrp="1"/>
          </p:cNvSpPr>
          <p:nvPr>
            <p:ph type="body" sz="quarter" idx="24"/>
          </p:nvPr>
        </p:nvSpPr>
        <p:spPr>
          <a:xfrm>
            <a:off x="6241802" y="4985219"/>
            <a:ext cx="2752725" cy="360000"/>
          </a:xfrm>
        </p:spPr>
        <p:txBody>
          <a:bodyPr wrap="squar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91031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et 2 vierkante fot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536399" y="1929600"/>
            <a:ext cx="4104000" cy="4027383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26161" y="1929600"/>
            <a:ext cx="4104000" cy="40330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26276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et grot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536400" y="1402557"/>
            <a:ext cx="8402400" cy="4552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8015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taande foto's zonde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/>
          </p:cNvSpPr>
          <p:nvPr>
            <p:ph type="pic" sz="quarter" idx="16"/>
          </p:nvPr>
        </p:nvSpPr>
        <p:spPr>
          <a:xfrm>
            <a:off x="536400" y="233362"/>
            <a:ext cx="4011352" cy="57204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afbeelding 24"/>
          <p:cNvSpPr>
            <a:spLocks noGrp="1"/>
          </p:cNvSpPr>
          <p:nvPr>
            <p:ph type="pic" sz="quarter" idx="17"/>
          </p:nvPr>
        </p:nvSpPr>
        <p:spPr>
          <a:xfrm>
            <a:off x="4827265" y="233362"/>
            <a:ext cx="4104000" cy="571955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2" name="Tijdelijke aanduiding voor dianummer 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04470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beeldvu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 bwMode="gray">
          <a:xfrm>
            <a:off x="0" y="0"/>
            <a:ext cx="9143999" cy="685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tel 1"/>
          <p:cNvSpPr>
            <a:spLocks noGrp="1"/>
          </p:cNvSpPr>
          <p:nvPr>
            <p:ph type="title"/>
          </p:nvPr>
        </p:nvSpPr>
        <p:spPr bwMode="white">
          <a:xfrm>
            <a:off x="491642" y="230188"/>
            <a:ext cx="8442796" cy="840125"/>
          </a:xfrm>
          <a:noFill/>
          <a:ln w="0">
            <a:gradFill>
              <a:gsLst>
                <a:gs pos="0">
                  <a:schemeClr val="bg1"/>
                </a:gs>
                <a:gs pos="1000">
                  <a:schemeClr val="bg1">
                    <a:alpha val="0"/>
                  </a:schemeClr>
                </a:gs>
                <a:gs pos="99000">
                  <a:srgbClr val="FFFFFF">
                    <a:alpha val="0"/>
                  </a:srgbClr>
                </a:gs>
                <a:gs pos="100000">
                  <a:schemeClr val="bg1"/>
                </a:gs>
              </a:gsLst>
              <a:lin ang="5400000" scaled="0"/>
            </a:gra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266283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01582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40125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grafiek 5"/>
          <p:cNvSpPr>
            <a:spLocks noGrp="1"/>
          </p:cNvSpPr>
          <p:nvPr>
            <p:ph type="chart" sz="quarter" idx="17"/>
          </p:nvPr>
        </p:nvSpPr>
        <p:spPr>
          <a:xfrm>
            <a:off x="437321" y="1752600"/>
            <a:ext cx="8601903" cy="4314825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613773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200" y="230187"/>
            <a:ext cx="8442796" cy="838800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5" name="Tijdelijke aanduiding voor tabel 4"/>
          <p:cNvSpPr>
            <a:spLocks noGrp="1"/>
          </p:cNvSpPr>
          <p:nvPr>
            <p:ph type="tbl" sz="quarter" idx="10"/>
          </p:nvPr>
        </p:nvSpPr>
        <p:spPr>
          <a:xfrm>
            <a:off x="538163" y="1933575"/>
            <a:ext cx="8398089" cy="40284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93371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/tussenslide met rond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200" y="230188"/>
            <a:ext cx="3276000" cy="1353086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3887699" y="224477"/>
            <a:ext cx="5040000" cy="5040000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8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495301" y="1835250"/>
            <a:ext cx="3276600" cy="4127400"/>
          </a:xfrm>
        </p:spPr>
        <p:txBody>
          <a:bodyPr lIns="36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 smtClean="0"/>
              <a:t>Klik om de modelstijlen te bewerken</a:t>
            </a:r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03450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39787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8521188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033010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slide met meerdere log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200" y="230188"/>
            <a:ext cx="3276000" cy="1353086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8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495301" y="1835250"/>
            <a:ext cx="3276600" cy="3657600"/>
          </a:xfrm>
        </p:spPr>
        <p:txBody>
          <a:bodyPr lIns="36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 smtClean="0"/>
              <a:t>Klik om de modelstijlen te bewerken</a:t>
            </a:r>
          </a:p>
        </p:txBody>
      </p:sp>
      <p:sp>
        <p:nvSpPr>
          <p:cNvPr id="12" name="Tijdelijke aanduiding voor afbeelding 24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3044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 smtClean="0"/>
              <a:t>Klik op het pictogram als u een logo wilt toevoegen</a:t>
            </a:r>
            <a:endParaRPr lang="nl-NL" noProof="0" dirty="0"/>
          </a:p>
        </p:txBody>
      </p:sp>
      <p:sp>
        <p:nvSpPr>
          <p:cNvPr id="13" name="Tijdelijke aanduiding voor afbeelding 24"/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4591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 smtClean="0"/>
              <a:t>Klik op het pictogram als u een logo wilt toevoegen</a:t>
            </a:r>
            <a:endParaRPr lang="nl-NL" noProof="0" dirty="0"/>
          </a:p>
        </p:txBody>
      </p:sp>
      <p:sp>
        <p:nvSpPr>
          <p:cNvPr id="14" name="Tijdelijke aanduiding voor afbeelding 2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6138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 smtClean="0"/>
              <a:t>Klik op het pictogram als u een logo wilt toevoegen</a:t>
            </a:r>
            <a:endParaRPr lang="nl-NL" noProof="0" dirty="0"/>
          </a:p>
        </p:txBody>
      </p:sp>
      <p:sp>
        <p:nvSpPr>
          <p:cNvPr id="15" name="Tijdelijke aanduiding voor afbeelding 24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7685112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 smtClean="0"/>
              <a:t>Klik op het pictogram als u een logo wilt toevoegen</a:t>
            </a:r>
            <a:endParaRPr lang="nl-NL" noProof="0" dirty="0"/>
          </a:p>
        </p:txBody>
      </p:sp>
      <p:sp>
        <p:nvSpPr>
          <p:cNvPr id="17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3887699" y="224477"/>
            <a:ext cx="5040000" cy="5040000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9112640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514396-2281-4EA7-90AB-D82EC819350C}" type="datetimeFigureOut">
              <a:rPr lang="nl-NL" smtClean="0"/>
              <a:t>8-7-2016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270EC-D834-48B6-ACA8-32E56FABE95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26643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tekstk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</p:txBody>
      </p:sp>
      <p:sp>
        <p:nvSpPr>
          <p:cNvPr id="4" name="Tijdelijke aanduiding voor tekst 6"/>
          <p:cNvSpPr>
            <a:spLocks noGrp="1"/>
          </p:cNvSpPr>
          <p:nvPr>
            <p:ph type="body" sz="quarter" idx="11"/>
          </p:nvPr>
        </p:nvSpPr>
        <p:spPr>
          <a:xfrm>
            <a:off x="4793357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70493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kader met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26161" y="1929600"/>
            <a:ext cx="4104000" cy="40330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95017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kader met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</p:txBody>
      </p:sp>
      <p:sp>
        <p:nvSpPr>
          <p:cNvPr id="6" name="Tijdelijke aanduiding voor grafiek 5"/>
          <p:cNvSpPr>
            <a:spLocks noGrp="1"/>
          </p:cNvSpPr>
          <p:nvPr>
            <p:ph type="chart" sz="quarter" idx="17"/>
          </p:nvPr>
        </p:nvSpPr>
        <p:spPr>
          <a:xfrm>
            <a:off x="4791075" y="1752600"/>
            <a:ext cx="4140000" cy="4314825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954067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kader met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</p:txBody>
      </p:sp>
      <p:sp>
        <p:nvSpPr>
          <p:cNvPr id="5" name="Tijdelijke aanduiding voor tabel 4"/>
          <p:cNvSpPr>
            <a:spLocks noGrp="1"/>
          </p:cNvSpPr>
          <p:nvPr>
            <p:ph type="tbl" sz="quarter" idx="11"/>
          </p:nvPr>
        </p:nvSpPr>
        <p:spPr>
          <a:xfrm>
            <a:off x="4791075" y="1933575"/>
            <a:ext cx="4140000" cy="40284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83940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o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8" name="Tijdelijke aanduiding voor SmartArt 7"/>
          <p:cNvSpPr>
            <a:spLocks noGrp="1"/>
          </p:cNvSpPr>
          <p:nvPr>
            <p:ph type="dgm" sz="quarter" idx="10"/>
          </p:nvPr>
        </p:nvSpPr>
        <p:spPr>
          <a:xfrm>
            <a:off x="538163" y="1828800"/>
            <a:ext cx="8404225" cy="413385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607591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0351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slide meerdere log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044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 smtClean="0"/>
              <a:t>Klik op het pictogram als u een logo wilt toevoegen</a:t>
            </a:r>
            <a:endParaRPr lang="nl-NL" noProof="0" dirty="0"/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76508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ijdelijke aanduiding voor afbeelding 24"/>
          <p:cNvSpPr>
            <a:spLocks noGrp="1" noChangeAspect="1"/>
          </p:cNvSpPr>
          <p:nvPr>
            <p:ph type="pic" sz="quarter" idx="20"/>
          </p:nvPr>
        </p:nvSpPr>
        <p:spPr bwMode="auto">
          <a:xfrm>
            <a:off x="6308818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ijdelijke aanduiding voor afbeelding 24"/>
          <p:cNvSpPr>
            <a:spLocks noGrp="1" noChangeAspect="1"/>
          </p:cNvSpPr>
          <p:nvPr>
            <p:ph type="pic" sz="quarter" idx="21"/>
          </p:nvPr>
        </p:nvSpPr>
        <p:spPr bwMode="auto">
          <a:xfrm>
            <a:off x="4714655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Tijdelijke aanduiding voor afbeelding 24"/>
          <p:cNvSpPr>
            <a:spLocks noGrp="1" noChangeAspect="1"/>
          </p:cNvSpPr>
          <p:nvPr>
            <p:ph type="pic" sz="quarter" idx="15"/>
          </p:nvPr>
        </p:nvSpPr>
        <p:spPr bwMode="auto">
          <a:xfrm>
            <a:off x="3120492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14" name="Tijdelijke aanduiding voor tekst 4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485775" y="1616400"/>
            <a:ext cx="8447088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Ondertitel</a:t>
            </a:r>
          </a:p>
        </p:txBody>
      </p:sp>
      <p:sp>
        <p:nvSpPr>
          <p:cNvPr id="15" name="Tijdelijke aanduiding voor tekst 4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476251" y="2262386"/>
            <a:ext cx="8447087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 rIns="90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Datum, Auteursnaam</a:t>
            </a:r>
          </a:p>
        </p:txBody>
      </p:sp>
      <p:sp>
        <p:nvSpPr>
          <p:cNvPr id="16" name="Tijdelijke aanduiding voor afbeelding 24"/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4591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 smtClean="0"/>
              <a:t>Klik op het pictogram als u een logo wilt toevoegen</a:t>
            </a:r>
            <a:endParaRPr lang="nl-NL" noProof="0" dirty="0"/>
          </a:p>
        </p:txBody>
      </p:sp>
      <p:sp>
        <p:nvSpPr>
          <p:cNvPr id="17" name="Tijdelijke aanduiding voor afbeelding 2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6138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 smtClean="0"/>
              <a:t>Klik op het pictogram als u een logo wilt toevoegen</a:t>
            </a:r>
            <a:endParaRPr lang="nl-NL" noProof="0" dirty="0"/>
          </a:p>
        </p:txBody>
      </p:sp>
      <p:sp>
        <p:nvSpPr>
          <p:cNvPr id="18" name="Tijdelijke aanduiding voor afbeelding 24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7685112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 smtClean="0"/>
              <a:t>Klik op het pictogram als u een logo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8645169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>
          <a:blip r:embed="rId2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491642" y="230188"/>
            <a:ext cx="8442796" cy="839787"/>
          </a:xfrm>
          <a:prstGeom prst="rect">
            <a:avLst/>
          </a:prstGeom>
          <a:noFill/>
          <a:ln w="0">
            <a:gradFill>
              <a:gsLst>
                <a:gs pos="0">
                  <a:schemeClr val="tx1"/>
                </a:gs>
                <a:gs pos="1000">
                  <a:schemeClr val="tx1">
                    <a:alpha val="0"/>
                  </a:schemeClr>
                </a:gs>
                <a:gs pos="99000">
                  <a:srgbClr val="005172">
                    <a:alpha val="0"/>
                  </a:srgbClr>
                </a:gs>
                <a:gs pos="100000">
                  <a:schemeClr val="tx1"/>
                </a:gs>
              </a:gsLst>
              <a:lin ang="5400000" scaled="0"/>
            </a:gradFill>
          </a:ln>
          <a:extLst/>
        </p:spPr>
        <p:txBody>
          <a:bodyPr vert="horz" wrap="square" lIns="18000" tIns="0" rIns="91440" bIns="324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nl-NL" dirty="0" smtClean="0"/>
              <a:t>Klik om de stijl te bewerken</a:t>
            </a:r>
          </a:p>
        </p:txBody>
      </p:sp>
      <p:sp>
        <p:nvSpPr>
          <p:cNvPr id="1028" name="Tijdelijke aanduiding voor tekst 23"/>
          <p:cNvSpPr>
            <a:spLocks noGrp="1"/>
          </p:cNvSpPr>
          <p:nvPr>
            <p:ph type="body" idx="1"/>
          </p:nvPr>
        </p:nvSpPr>
        <p:spPr bwMode="auto">
          <a:xfrm>
            <a:off x="421200" y="1843200"/>
            <a:ext cx="8521188" cy="408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</a:p>
          <a:p>
            <a:pPr lvl="4"/>
            <a:endParaRPr lang="nl-NL" dirty="0" smtClean="0"/>
          </a:p>
        </p:txBody>
      </p:sp>
      <p:sp>
        <p:nvSpPr>
          <p:cNvPr id="2" name="Tijdelijke aanduiding voor dianummer 1"/>
          <p:cNvSpPr>
            <a:spLocks noGrp="1"/>
          </p:cNvSpPr>
          <p:nvPr>
            <p:ph type="sldNum" sz="quarter" idx="4"/>
          </p:nvPr>
        </p:nvSpPr>
        <p:spPr>
          <a:xfrm>
            <a:off x="8519145" y="6408000"/>
            <a:ext cx="468000" cy="164250"/>
          </a:xfrm>
          <a:prstGeom prst="rect">
            <a:avLst/>
          </a:prstGeom>
          <a:noFill/>
        </p:spPr>
        <p:txBody>
          <a:bodyPr wrap="square" tIns="0" rIns="36000" bIns="0" rtlCol="0">
            <a:noAutofit/>
          </a:bodyPr>
          <a:lstStyle>
            <a:lvl1pPr>
              <a:defRPr lang="nl-NL" sz="900" smtClean="0">
                <a:latin typeface="Verdana" pitchFamily="34" charset="0"/>
              </a:defRPr>
            </a:lvl1pPr>
          </a:lstStyle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‹#›</a:t>
            </a:fld>
            <a:endParaRPr lang="nl-NL" dirty="0"/>
          </a:p>
        </p:txBody>
      </p:sp>
      <p:pic>
        <p:nvPicPr>
          <p:cNvPr id="3" name="Picture 2"/>
          <p:cNvPicPr>
            <a:picLocks/>
          </p:cNvPicPr>
          <p:nvPr userDrawn="1"/>
        </p:nvPicPr>
        <p:blipFill>
          <a:blip r:embed="rId2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hidden">
          <a:xfrm>
            <a:off x="0" y="0"/>
            <a:ext cx="9144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7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68" r:id="rId8"/>
    <p:sldLayoutId id="2147483664" r:id="rId9"/>
    <p:sldLayoutId id="2147483653" r:id="rId10"/>
    <p:sldLayoutId id="2147483655" r:id="rId11"/>
    <p:sldLayoutId id="2147483656" r:id="rId12"/>
    <p:sldLayoutId id="2147483657" r:id="rId13"/>
    <p:sldLayoutId id="2147483659" r:id="rId14"/>
    <p:sldLayoutId id="2147483660" r:id="rId15"/>
    <p:sldLayoutId id="2147483661" r:id="rId16"/>
    <p:sldLayoutId id="2147483663" r:id="rId17"/>
    <p:sldLayoutId id="2147483665" r:id="rId18"/>
    <p:sldLayoutId id="2147483654" r:id="rId19"/>
    <p:sldLayoutId id="2147483666" r:id="rId20"/>
    <p:sldLayoutId id="2147483675" r:id="rId2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lnSpc>
          <a:spcPts val="4000"/>
        </a:lnSpc>
        <a:spcBef>
          <a:spcPct val="0"/>
        </a:spcBef>
        <a:spcAft>
          <a:spcPct val="0"/>
        </a:spcAft>
        <a:defRPr sz="3000" kern="1200">
          <a:solidFill>
            <a:schemeClr val="bg2"/>
          </a:solidFill>
          <a:latin typeface="Verdana" pitchFamily="34" charset="0"/>
          <a:ea typeface="+mj-ea"/>
          <a:cs typeface="+mj-cs"/>
        </a:defRPr>
      </a:lvl1pPr>
      <a:lvl2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2pPr>
      <a:lvl3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3pPr>
      <a:lvl4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4pPr>
      <a:lvl5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5pPr>
      <a:lvl6pPr marL="4572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6pPr>
      <a:lvl7pPr marL="9144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7pPr>
      <a:lvl8pPr marL="13716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8pPr>
      <a:lvl9pPr marL="18288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9pPr>
    </p:titleStyle>
    <p:bodyStyle>
      <a:lvl1pPr marL="252413" indent="-252413" algn="l" rtl="0" fontAlgn="base">
        <a:lnSpc>
          <a:spcPts val="2500"/>
        </a:lnSpc>
        <a:spcBef>
          <a:spcPts val="1200"/>
        </a:spcBef>
        <a:spcAft>
          <a:spcPct val="0"/>
        </a:spcAft>
        <a:buClr>
          <a:schemeClr val="bg2"/>
        </a:buClr>
        <a:buSzPct val="140000"/>
        <a:buFont typeface="Wingdings" pitchFamily="2" charset="2"/>
        <a:buChar char="§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1pPr>
      <a:lvl2pPr marL="982663" indent="-285750" algn="l" rtl="0" fontAlgn="base">
        <a:lnSpc>
          <a:spcPts val="2500"/>
        </a:lnSpc>
        <a:spcBef>
          <a:spcPts val="1000"/>
        </a:spcBef>
        <a:spcAft>
          <a:spcPct val="0"/>
        </a:spcAft>
        <a:buClr>
          <a:schemeClr val="bg2"/>
        </a:buClr>
        <a:buSzPct val="115000"/>
        <a:buFont typeface="Verdana" pitchFamily="34" charset="0"/>
        <a:buChar char="●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2pPr>
      <a:lvl3pPr marL="1879600" indent="-319088" algn="l" rtl="0" fontAlgn="base">
        <a:lnSpc>
          <a:spcPts val="2500"/>
        </a:lnSpc>
        <a:spcBef>
          <a:spcPts val="1000"/>
        </a:spcBef>
        <a:spcAft>
          <a:spcPct val="0"/>
        </a:spcAft>
        <a:buSzPct val="115000"/>
        <a:buFont typeface="Verdana" pitchFamily="34" charset="0"/>
        <a:buChar char="●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3pPr>
      <a:lvl4pPr marL="2692400" indent="-360363" algn="l" rtl="0" fontAlgn="base">
        <a:lnSpc>
          <a:spcPts val="2500"/>
        </a:lnSpc>
        <a:spcBef>
          <a:spcPct val="20000"/>
        </a:spcBef>
        <a:spcAft>
          <a:spcPct val="0"/>
        </a:spcAft>
        <a:buSzPct val="115000"/>
        <a:buFont typeface="Verdana" pitchFamily="34" charset="0"/>
        <a:buChar char="●"/>
        <a:defRPr sz="2200" kern="1200" baseline="0">
          <a:solidFill>
            <a:schemeClr val="bg2"/>
          </a:solidFill>
          <a:latin typeface="Verdana" pitchFamily="34" charset="0"/>
          <a:ea typeface="+mn-ea"/>
          <a:cs typeface="+mn-cs"/>
        </a:defRPr>
      </a:lvl4pPr>
      <a:lvl5pPr marL="3405188" indent="-352425" algn="l" rtl="0" fontAlgn="base">
        <a:lnSpc>
          <a:spcPts val="2500"/>
        </a:lnSpc>
        <a:spcBef>
          <a:spcPct val="20000"/>
        </a:spcBef>
        <a:spcAft>
          <a:spcPct val="0"/>
        </a:spcAft>
        <a:buSzPct val="115000"/>
        <a:buFont typeface="Verdana" pitchFamily="34" charset="0"/>
        <a:buChar char="●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nl/url?sa=i&amp;rct=j&amp;q=&amp;esrc=s&amp;source=images&amp;cd=&amp;cad=rja&amp;uact=8&amp;ved=0ahUKEwigyerfzY3MAhVDYQ4KHXGsCC8QjRwIBw&amp;url=https://www.pinterest.com/pin/367184175839655786/&amp;psig=AFQjCNEEwui48S1urbm0OCuPb6XWglRpkA&amp;ust=1460705383704560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3.pn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3" y="230188"/>
            <a:ext cx="8442796" cy="840125"/>
          </a:xfrm>
        </p:spPr>
        <p:txBody>
          <a:bodyPr/>
          <a:lstStyle/>
          <a:p>
            <a:r>
              <a:rPr lang="nl-NL" dirty="0" smtClean="0"/>
              <a:t>Internet of </a:t>
            </a:r>
            <a:r>
              <a:rPr lang="nl-NL" dirty="0" err="1" smtClean="0"/>
              <a:t>Things</a:t>
            </a:r>
            <a:r>
              <a:rPr lang="nl-NL" dirty="0" smtClean="0"/>
              <a:t> (</a:t>
            </a:r>
            <a:r>
              <a:rPr lang="nl-NL" dirty="0" err="1" smtClean="0"/>
              <a:t>IoT</a:t>
            </a:r>
            <a:r>
              <a:rPr lang="nl-NL" dirty="0" smtClean="0"/>
              <a:t>)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Pigs</a:t>
            </a:r>
            <a:endParaRPr lang="nl-NL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3528" y="6185207"/>
            <a:ext cx="1634835" cy="551099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788" y="1276415"/>
            <a:ext cx="6961156" cy="567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08438" y="288958"/>
            <a:ext cx="2005013" cy="1390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439" y="3777911"/>
            <a:ext cx="2274918" cy="2276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3885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10</a:t>
            </a:fld>
            <a:endParaRPr lang="nl-NL" dirty="0"/>
          </a:p>
        </p:txBody>
      </p:sp>
      <p:pic>
        <p:nvPicPr>
          <p:cNvPr id="2050" name="Picture 2" descr="C:\Users\kuijk010\AppData\Local\Microsoft\Windows\Temporary Internet Files\Content.Outlook\8IJCKZ8B\20160707_10375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6" t="10068" r="6939"/>
          <a:stretch/>
        </p:blipFill>
        <p:spPr bwMode="auto">
          <a:xfrm>
            <a:off x="0" y="-1"/>
            <a:ext cx="9144000" cy="6868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378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Wall of </a:t>
            </a:r>
            <a:r>
              <a:rPr lang="nl-NL" dirty="0" err="1" smtClean="0"/>
              <a:t>inspiration</a:t>
            </a:r>
            <a:endParaRPr lang="nl-NL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11</a:t>
            </a:fld>
            <a:endParaRPr lang="nl-NL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3909" y="911102"/>
            <a:ext cx="8037577" cy="5278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0173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Missie VIC Sterksel</a:t>
            </a:r>
            <a:endParaRPr lang="nl-NL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3528" y="6185207"/>
            <a:ext cx="1634835" cy="5510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86212" y="1273245"/>
            <a:ext cx="675904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3600" b="1" i="1" dirty="0" smtClean="0"/>
              <a:t>“VIC </a:t>
            </a:r>
            <a:r>
              <a:rPr lang="nl-NL" sz="3600" b="1" i="1" dirty="0"/>
              <a:t>Sterksel staat voor een toekomstgerichte varkenshouderij die economisch en maatschappelijk duurzaam </a:t>
            </a:r>
            <a:r>
              <a:rPr lang="nl-NL" sz="3600" b="1" i="1" dirty="0" smtClean="0"/>
              <a:t>produceert”</a:t>
            </a:r>
            <a:endParaRPr lang="nl-NL" sz="3600" b="1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365" y="4439913"/>
            <a:ext cx="4348163" cy="15287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128" y="369956"/>
            <a:ext cx="4551170" cy="704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59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Partnership bedrijfsleven</a:t>
            </a:r>
            <a:endParaRPr lang="nl-NL" dirty="0"/>
          </a:p>
        </p:txBody>
      </p:sp>
      <p:pic>
        <p:nvPicPr>
          <p:cNvPr id="3074" name="Picture 2" descr="https://s-media-cache-ak0.pinimg.com/736x/45/47/95/454795505c54cc08afd1d21140c3de9a.jp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68788" y="1005631"/>
            <a:ext cx="5024739" cy="502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3528" y="6185207"/>
            <a:ext cx="1634835" cy="551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5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Challenge 1: dashboard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4</a:t>
            </a:fld>
            <a:endParaRPr lang="nl-NL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011132" y="926632"/>
            <a:ext cx="3677057" cy="5252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673345" y="4080349"/>
            <a:ext cx="324188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800" b="1" dirty="0" smtClean="0"/>
              <a:t>Doel: </a:t>
            </a:r>
          </a:p>
          <a:p>
            <a:r>
              <a:rPr lang="nl-NL" sz="2800" b="1" dirty="0" smtClean="0"/>
              <a:t>Continu inzicht in actuele </a:t>
            </a:r>
            <a:r>
              <a:rPr lang="nl-NL" sz="2800" b="1" dirty="0"/>
              <a:t>gegevens </a:t>
            </a:r>
            <a:r>
              <a:rPr lang="nl-NL" sz="2800" b="1" dirty="0" smtClean="0"/>
              <a:t> per unit</a:t>
            </a:r>
            <a:endParaRPr lang="en-GB" sz="2800" b="1" dirty="0"/>
          </a:p>
        </p:txBody>
      </p:sp>
      <p:pic>
        <p:nvPicPr>
          <p:cNvPr id="1026" name="Picture 2" descr="C:\Users\kuijk010\AppData\Local\Microsoft\Windows\Temporary Internet Files\Content.Outlook\8IJCKZ8B\20160708_090938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339" y="1156996"/>
            <a:ext cx="3421224" cy="2565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ight Arrow 2"/>
          <p:cNvSpPr/>
          <p:nvPr/>
        </p:nvSpPr>
        <p:spPr>
          <a:xfrm>
            <a:off x="4310741" y="3172408"/>
            <a:ext cx="644405" cy="550506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7200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GB" sz="1400" dirty="0" err="1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672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Challenge 2: luchtkwaliteit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5</a:t>
            </a:fld>
            <a:endParaRPr lang="nl-NL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8384" y="813095"/>
            <a:ext cx="5665722" cy="4314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453044" y="4874620"/>
            <a:ext cx="34098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3600" b="1" dirty="0" smtClean="0"/>
              <a:t>Wat is luchtkwaliteit?</a:t>
            </a:r>
          </a:p>
        </p:txBody>
      </p:sp>
      <p:sp>
        <p:nvSpPr>
          <p:cNvPr id="8" name="Rectangle 7"/>
          <p:cNvSpPr/>
          <p:nvPr/>
        </p:nvSpPr>
        <p:spPr>
          <a:xfrm>
            <a:off x="5498317" y="1174809"/>
            <a:ext cx="34098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nl-NL" sz="3600" b="1" dirty="0" smtClean="0"/>
              <a:t>Kun je luchtkwaliteit ten alle tijden meten?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5584" y="4124131"/>
            <a:ext cx="3382563" cy="2253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770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Challenge 3: wegen dier zonder oppakken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6</a:t>
            </a:fld>
            <a:endParaRPr lang="nl-NL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7352" y="4161452"/>
            <a:ext cx="2900220" cy="2492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21371" y="1214080"/>
            <a:ext cx="3798694" cy="2419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61958" y="3277379"/>
            <a:ext cx="3580621" cy="3580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 descr="W:\ASG\PV\Sterksel\Common\Foto's en Filmpjes\Mooie foto's en filmpjes\RFID oormerken\P2-OORMERKEN (3).jpg"/>
          <p:cNvPicPr>
            <a:picLocks noChangeAspect="1" noChangeArrowheads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290488" y="1301902"/>
            <a:ext cx="1844062" cy="2243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3236587" y="3468953"/>
            <a:ext cx="376956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2800" b="1" dirty="0" smtClean="0"/>
              <a:t>Doel: groei dier bepalen zonder handelingen aan het dier</a:t>
            </a:r>
          </a:p>
        </p:txBody>
      </p:sp>
    </p:spTree>
    <p:extLst>
      <p:ext uri="{BB962C8B-B14F-4D97-AF65-F5344CB8AC3E}">
        <p14:creationId xmlns:p14="http://schemas.microsoft.com/office/powerpoint/2010/main" val="3376859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Challenge 4: beweging in beeld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7</a:t>
            </a:fld>
            <a:endParaRPr lang="nl-NL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303" y="1219428"/>
            <a:ext cx="7387652" cy="4150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911" y="740681"/>
            <a:ext cx="2446089" cy="1834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727" y="4739951"/>
            <a:ext cx="2473780" cy="2351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453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40125"/>
          </a:xfrm>
        </p:spPr>
        <p:txBody>
          <a:bodyPr/>
          <a:lstStyle/>
          <a:p>
            <a:r>
              <a:rPr lang="nl-NL" dirty="0" smtClean="0"/>
              <a:t>Challenge 5: arbeidseffectiviteit vergroten 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8</a:t>
            </a:fld>
            <a:endParaRPr lang="nl-NL" dirty="0"/>
          </a:p>
        </p:txBody>
      </p:sp>
      <p:pic>
        <p:nvPicPr>
          <p:cNvPr id="8195" name="Picture 3" descr="W:\ASG\PV\Sterksel\Common\Foto's en Filmpjes\Mooie foto's en filmpjes\Groepshuisvesting lacterende zeugen\moeder-big relatie 2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5430" y="1603301"/>
            <a:ext cx="5386872" cy="4040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822303" y="1603301"/>
            <a:ext cx="332169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2800" b="1" dirty="0" smtClean="0"/>
              <a:t>Doel: verbeteren arbeidseffectiviteit bij nieuwe (welzijnsvriendelijke) systemen</a:t>
            </a:r>
          </a:p>
        </p:txBody>
      </p:sp>
    </p:spTree>
    <p:extLst>
      <p:ext uri="{BB962C8B-B14F-4D97-AF65-F5344CB8AC3E}">
        <p14:creationId xmlns:p14="http://schemas.microsoft.com/office/powerpoint/2010/main" val="356938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40125"/>
          </a:xfrm>
        </p:spPr>
        <p:txBody>
          <a:bodyPr/>
          <a:lstStyle/>
          <a:p>
            <a:r>
              <a:rPr lang="nl-NL" dirty="0" smtClean="0"/>
              <a:t>Challenge 6: ‘</a:t>
            </a:r>
            <a:r>
              <a:rPr lang="nl-NL" dirty="0" err="1" smtClean="0"/>
              <a:t>Pigtrack</a:t>
            </a:r>
            <a:r>
              <a:rPr lang="nl-NL" dirty="0" smtClean="0"/>
              <a:t>’ voor varkensvlees? 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>
              <a:lnSpc>
                <a:spcPts val="1200"/>
              </a:lnSpc>
            </a:pPr>
            <a:fld id="{F25965E0-7062-474C-8671-DB3A3CE669B0}" type="slidenum">
              <a:rPr lang="nl-NL" smtClean="0"/>
              <a:pPr algn="r">
                <a:lnSpc>
                  <a:spcPts val="1200"/>
                </a:lnSpc>
              </a:pPr>
              <a:t>9</a:t>
            </a:fld>
            <a:endParaRPr lang="nl-NL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5276" y="1342564"/>
            <a:ext cx="6778369" cy="3639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9494" y="1810137"/>
            <a:ext cx="2509932" cy="188244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147" y="1041606"/>
            <a:ext cx="3065382" cy="2923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1980561" y="5230419"/>
            <a:ext cx="699548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800" b="1" dirty="0" smtClean="0"/>
              <a:t>Doel: digitale </a:t>
            </a:r>
            <a:r>
              <a:rPr lang="nl-NL" sz="2800" b="1" dirty="0"/>
              <a:t>brug slaan tussen consument (klant) en primaire producent (boer)</a:t>
            </a:r>
            <a:endParaRPr lang="en-GB" sz="2800" b="1" dirty="0"/>
          </a:p>
        </p:txBody>
      </p:sp>
    </p:spTree>
    <p:extLst>
      <p:ext uri="{BB962C8B-B14F-4D97-AF65-F5344CB8AC3E}">
        <p14:creationId xmlns:p14="http://schemas.microsoft.com/office/powerpoint/2010/main" val="1487571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ageningen UR">
  <a:themeElements>
    <a:clrScheme name="Wageningen UR witte achtergrond">
      <a:dk1>
        <a:srgbClr val="005172"/>
      </a:dk1>
      <a:lt1>
        <a:srgbClr val="FFFFFF"/>
      </a:lt1>
      <a:dk2>
        <a:srgbClr val="34B233"/>
      </a:dk2>
      <a:lt2>
        <a:srgbClr val="005172"/>
      </a:lt2>
      <a:accent1>
        <a:srgbClr val="519FD7"/>
      </a:accent1>
      <a:accent2>
        <a:srgbClr val="A59D95"/>
      </a:accent2>
      <a:accent3>
        <a:srgbClr val="D5D2CA"/>
      </a:accent3>
      <a:accent4>
        <a:srgbClr val="FF7900"/>
      </a:accent4>
      <a:accent5>
        <a:srgbClr val="00549F"/>
      </a:accent5>
      <a:accent6>
        <a:srgbClr val="000000"/>
      </a:accent6>
      <a:hlink>
        <a:srgbClr val="00549F"/>
      </a:hlink>
      <a:folHlink>
        <a:srgbClr val="000000"/>
      </a:folHlink>
    </a:clrScheme>
    <a:fontScheme name="Wageningen U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72000" numCol="1" spcCol="0" rtlCol="0" fromWordArt="0" anchor="ctr" anchorCtr="0" forceAA="0" compatLnSpc="1">
        <a:prstTxWarp prst="textNoShape">
          <a:avLst/>
        </a:prstTxWarp>
        <a:spAutoFit/>
      </a:bodyPr>
      <a:lstStyle>
        <a:defPPr algn="ctr">
          <a:defRPr sz="14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587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ts val="1800"/>
          </a:lnSpc>
          <a:defRPr sz="1400" dirty="0" err="1" smtClean="0">
            <a:latin typeface="Verdana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2500</TotalTime>
  <Words>578</Words>
  <Application>Microsoft Office PowerPoint</Application>
  <PresentationFormat>On-screen Show (4:3)</PresentationFormat>
  <Paragraphs>67</Paragraphs>
  <Slides>11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Wageningen UR</vt:lpstr>
      <vt:lpstr>Internet of Things (IoT) for Pigs</vt:lpstr>
      <vt:lpstr>Missie VIC Sterksel</vt:lpstr>
      <vt:lpstr>Partnership bedrijfsleven</vt:lpstr>
      <vt:lpstr>Challenge 1: dashboard</vt:lpstr>
      <vt:lpstr>Challenge 2: luchtkwaliteit</vt:lpstr>
      <vt:lpstr>Challenge 3: wegen dier zonder oppakken</vt:lpstr>
      <vt:lpstr>Challenge 4: beweging in beeld</vt:lpstr>
      <vt:lpstr>Challenge 5: arbeidseffectiviteit vergroten </vt:lpstr>
      <vt:lpstr>Challenge 6: ‘Pigtrack’ voor varkensvlees? </vt:lpstr>
      <vt:lpstr>PowerPoint Presentation</vt:lpstr>
      <vt:lpstr>Wall of inspiration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Martin Brinkman</dc:creator>
  <cp:lastModifiedBy>Dirx-Kuijken, Nienke</cp:lastModifiedBy>
  <cp:revision>314</cp:revision>
  <dcterms:created xsi:type="dcterms:W3CDTF">2011-09-29T08:30:03Z</dcterms:created>
  <dcterms:modified xsi:type="dcterms:W3CDTF">2016-07-08T09:24:36Z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_Template">
    <vt:lpwstr>WHNL.pptx</vt:lpwstr>
  </property>
</Properties>
</file>

<file path=docProps/thumbnail.jpeg>
</file>